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2" r:id="rId6"/>
    <p:sldId id="265" r:id="rId7"/>
    <p:sldId id="263" r:id="rId8"/>
    <p:sldId id="268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22322B-0DF3-4530-BF08-841FC5A630D4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1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effectLst/>
              </a:rPr>
              <a:t>SRPSKI JEZIK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Danas je </a:t>
            </a:r>
            <a:r>
              <a:rPr lang="en-US" sz="3600" dirty="0" err="1" smtClean="0">
                <a:solidFill>
                  <a:schemeClr val="accent1"/>
                </a:solidFill>
              </a:rPr>
              <a:t>svečan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dan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jer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počinjemo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da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učimo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pisana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slova</a:t>
            </a:r>
            <a:r>
              <a:rPr lang="en-US" sz="3600" dirty="0" smtClean="0">
                <a:solidFill>
                  <a:schemeClr val="accent1"/>
                </a:solidFill>
              </a:rPr>
              <a:t> </a:t>
            </a:r>
            <a:r>
              <a:rPr lang="en-US" sz="3600" dirty="0" err="1" smtClean="0">
                <a:solidFill>
                  <a:schemeClr val="accent1"/>
                </a:solidFill>
              </a:rPr>
              <a:t>latinice</a:t>
            </a:r>
            <a:r>
              <a:rPr lang="en-US" sz="3600" dirty="0" smtClean="0">
                <a:solidFill>
                  <a:schemeClr val="accent1"/>
                </a:solidFill>
              </a:rPr>
              <a:t>.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endParaRPr lang="en-US" sz="3600" dirty="0">
              <a:effectLst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71472" y="3857628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sr-Latn-RS" sz="4000" dirty="0" smtClean="0"/>
              <a:t>Pisana slova latinice </a:t>
            </a:r>
            <a:endParaRPr lang="en-US" sz="4000" dirty="0"/>
          </a:p>
        </p:txBody>
      </p:sp>
      <p:pic>
        <p:nvPicPr>
          <p:cNvPr id="13" name="Picture 3" descr="C:\Users\Sanja\Documents\slova\cirilica\a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357694"/>
            <a:ext cx="785818" cy="785818"/>
          </a:xfrm>
          <a:prstGeom prst="rect">
            <a:avLst/>
          </a:prstGeom>
          <a:noFill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4572008"/>
            <a:ext cx="571504" cy="48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 descr="C:\Users\Sanja\Documents\slova\cirilica\j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500570"/>
            <a:ext cx="500066" cy="571504"/>
          </a:xfrm>
          <a:prstGeom prst="rect">
            <a:avLst/>
          </a:prstGeom>
          <a:noFill/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4810" y="4500570"/>
            <a:ext cx="60028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8" descr="C:\Users\Sanja\Documents\slova\m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4357694"/>
            <a:ext cx="785818" cy="785818"/>
          </a:xfrm>
          <a:prstGeom prst="rect">
            <a:avLst/>
          </a:prstGeom>
          <a:noFill/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4572008"/>
            <a:ext cx="571504" cy="50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16" y="4429132"/>
            <a:ext cx="8801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714356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sr-Latn-RS" sz="3200" dirty="0" smtClean="0"/>
              <a:t>Danas ćemo da učimo pisana slova latinice: Aa, E e, O o, J j.</a:t>
            </a:r>
          </a:p>
          <a:p>
            <a:r>
              <a:rPr lang="sr-Latn-RS" sz="3200" dirty="0" smtClean="0"/>
              <a:t>Ova slova se pišu isto kao i pisana slova ćirilice.</a:t>
            </a:r>
            <a:endParaRPr lang="en-US" sz="3200" dirty="0" smtClean="0"/>
          </a:p>
          <a:p>
            <a:r>
              <a:rPr lang="en-US" sz="3200" dirty="0" smtClean="0"/>
              <a:t>   </a:t>
            </a:r>
            <a:r>
              <a:rPr lang="sr-Latn-RS" sz="3200" dirty="0" smtClean="0"/>
              <a:t>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5760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,,PRVA REČENICA NE MOŽE BITI NAPISANA AKO NE NAUČIŠ SLOVA’’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nja\Documents\slova\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85794"/>
            <a:ext cx="1714536" cy="1714536"/>
          </a:xfrm>
          <a:prstGeom prst="rect">
            <a:avLst/>
          </a:prstGeom>
          <a:noFill/>
        </p:spPr>
      </p:pic>
      <p:pic>
        <p:nvPicPr>
          <p:cNvPr id="4099" name="Picture 3" descr="C:\Users\Sanja\Documents\slova\cirilica\a (1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86190"/>
            <a:ext cx="2143120" cy="1857368"/>
          </a:xfrm>
          <a:prstGeom prst="rect">
            <a:avLst/>
          </a:prstGeom>
          <a:noFill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1071546"/>
            <a:ext cx="1614489" cy="135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4000504"/>
            <a:ext cx="1614489" cy="135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 descr="C:\Users\Sanja\Documents\slova\cirilica\j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000108"/>
            <a:ext cx="1500198" cy="1500198"/>
          </a:xfrm>
          <a:prstGeom prst="rect">
            <a:avLst/>
          </a:prstGeom>
          <a:noFill/>
        </p:spPr>
      </p:pic>
      <p:pic>
        <p:nvPicPr>
          <p:cNvPr id="11" name="Picture 6" descr="C:\Users\Sanja\Documents\slova\cirilica\j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4000504"/>
            <a:ext cx="1500198" cy="1500198"/>
          </a:xfrm>
          <a:prstGeom prst="rect">
            <a:avLst/>
          </a:prstGeom>
          <a:noFill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857232"/>
            <a:ext cx="1604964" cy="15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3929066"/>
            <a:ext cx="1604964" cy="152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>
            <a:stCxn id="4098" idx="2"/>
            <a:endCxn id="4099" idx="0"/>
          </p:cNvCxnSpPr>
          <p:nvPr/>
        </p:nvCxnSpPr>
        <p:spPr>
          <a:xfrm rot="16200000" flipH="1">
            <a:off x="1250146" y="3107552"/>
            <a:ext cx="1285860" cy="71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893362" y="3250382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536436" y="3250382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6893758" y="3178944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71736" y="285728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ćirilica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57554" y="5857892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latinica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500"/>
                            </p:stCondLst>
                            <p:childTnLst>
                              <p:par>
                                <p:cTn id="8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571480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/>
              <a:t>Pošto ova slova znamo i nisu teška za pisanje, danas ćemo da naučimo i još neka slova. To su slova: </a:t>
            </a:r>
          </a:p>
          <a:p>
            <a:pPr algn="ctr"/>
            <a:r>
              <a:rPr lang="sr-Latn-RS" sz="4800" dirty="0" smtClean="0"/>
              <a:t>K k, M m, T 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rot="5400000">
            <a:off x="1178718" y="3250382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93362" y="3250382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608006" y="3250382"/>
            <a:ext cx="1500174" cy="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71736" y="285728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ćirilica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357554" y="5857892"/>
            <a:ext cx="314327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Latn-RS" sz="4000" dirty="0" smtClean="0"/>
              <a:t>latinica</a:t>
            </a:r>
            <a:endParaRPr lang="en-US" sz="4000" dirty="0"/>
          </a:p>
        </p:txBody>
      </p:sp>
      <p:pic>
        <p:nvPicPr>
          <p:cNvPr id="5124" name="Picture 4" descr="C:\Users\Sanja\Documents\slova\cirilica\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071546"/>
            <a:ext cx="1500188" cy="1500188"/>
          </a:xfrm>
          <a:prstGeom prst="rect">
            <a:avLst/>
          </a:prstGeom>
          <a:noFill/>
        </p:spPr>
      </p:pic>
      <p:pic>
        <p:nvPicPr>
          <p:cNvPr id="5128" name="Picture 8" descr="C:\Users\Sanja\Documents\slova\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4000504"/>
            <a:ext cx="1428750" cy="1428750"/>
          </a:xfrm>
          <a:prstGeom prst="rect">
            <a:avLst/>
          </a:prstGeom>
          <a:noFill/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1214422"/>
            <a:ext cx="1357313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57290" y="4071942"/>
            <a:ext cx="1333499" cy="117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00826" y="4071942"/>
            <a:ext cx="1571636" cy="140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0" descr="C:\Users\Sanja\Documents\slova\cirilica\t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388" y="1000108"/>
            <a:ext cx="1500188" cy="1500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14290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 smtClean="0"/>
              <a:t>Otvori svesku, napiši školski rad, datum i naslov. Iz latinice zalepi ova slova i napiši ceo red, veliko-malo.</a:t>
            </a:r>
          </a:p>
        </p:txBody>
      </p:sp>
      <p:pic>
        <p:nvPicPr>
          <p:cNvPr id="30" name="Picture 8" descr="C:\Users\Sanja\Documents\slova\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1400232" cy="1224136"/>
          </a:xfrm>
          <a:prstGeom prst="rect">
            <a:avLst/>
          </a:prstGeom>
          <a:noFill/>
        </p:spPr>
      </p:pic>
      <p:cxnSp>
        <p:nvCxnSpPr>
          <p:cNvPr id="32" name="Straight Connector 31"/>
          <p:cNvCxnSpPr/>
          <p:nvPr/>
        </p:nvCxnSpPr>
        <p:spPr>
          <a:xfrm>
            <a:off x="2357422" y="1785926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357422" y="2285992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357422" y="2564904"/>
            <a:ext cx="6247026" cy="6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285984" y="4500570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57422" y="6500834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72816"/>
            <a:ext cx="14082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Straight Connector 22"/>
          <p:cNvCxnSpPr/>
          <p:nvPr/>
        </p:nvCxnSpPr>
        <p:spPr>
          <a:xfrm>
            <a:off x="2285984" y="3071810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5984" y="3500438"/>
            <a:ext cx="62151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5984" y="3786190"/>
            <a:ext cx="62865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4509120"/>
            <a:ext cx="135732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>
            <a:off x="2357422" y="4929198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5984" y="5214950"/>
            <a:ext cx="61436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2214554"/>
            <a:ext cx="1571636" cy="83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000240"/>
            <a:ext cx="2571768" cy="1141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714488"/>
            <a:ext cx="216014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000100" y="428604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/>
              <a:t>Napiši  ove reči u svesku.</a:t>
            </a:r>
            <a:endParaRPr lang="en-US" sz="3200" dirty="0"/>
          </a:p>
        </p:txBody>
      </p:sp>
      <p:sp>
        <p:nvSpPr>
          <p:cNvPr id="16" name="Subtitle 1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sr-Latn-RS" sz="3200" dirty="0" smtClean="0"/>
              <a:t>*Seti se i ti nekih reči koje pišemo pomoću ovih slova i zapiši ih. </a:t>
            </a:r>
          </a:p>
          <a:p>
            <a:pPr algn="l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71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sr-Latn-RS" sz="2400" dirty="0" smtClean="0"/>
              <a:t>1. </a:t>
            </a:r>
            <a:r>
              <a:rPr lang="en-US" sz="2400" dirty="0" smtClean="0"/>
              <a:t>P</a:t>
            </a:r>
            <a:r>
              <a:rPr lang="sr-Latn-RS" sz="2400" dirty="0" smtClean="0"/>
              <a:t>repiši rečenice pisanim slovima latinice:</a:t>
            </a:r>
          </a:p>
          <a:p>
            <a:pPr>
              <a:buNone/>
            </a:pPr>
            <a:r>
              <a:rPr lang="en-US" sz="2400" dirty="0" smtClean="0"/>
              <a:t>E</a:t>
            </a:r>
            <a:r>
              <a:rPr lang="sr-Latn-RS" sz="2400" dirty="0" smtClean="0"/>
              <a:t>ma: Joka je moja mama.</a:t>
            </a:r>
          </a:p>
          <a:p>
            <a:pPr>
              <a:buNone/>
            </a:pPr>
            <a:r>
              <a:rPr lang="en-US" sz="2400" dirty="0" smtClean="0"/>
              <a:t>M</a:t>
            </a:r>
            <a:r>
              <a:rPr lang="sr-Latn-RS" sz="2400" dirty="0" smtClean="0"/>
              <a:t>aka: Moja teta je Kata.</a:t>
            </a:r>
          </a:p>
          <a:p>
            <a:pPr>
              <a:buNone/>
            </a:pPr>
            <a:r>
              <a:rPr lang="sr-Latn-RS" sz="2400" dirty="0" smtClean="0"/>
              <a:t>Toma: Maja je oko moje!</a:t>
            </a:r>
          </a:p>
          <a:p>
            <a:pPr>
              <a:buNone/>
            </a:pPr>
            <a:r>
              <a:rPr lang="en-US" sz="2400" dirty="0" smtClean="0"/>
              <a:t>K</a:t>
            </a:r>
            <a:r>
              <a:rPr lang="sr-Latn-RS" sz="2400" dirty="0" smtClean="0"/>
              <a:t>oja je jeo: kajmak, jaja i mak.</a:t>
            </a:r>
          </a:p>
          <a:p>
            <a:pPr>
              <a:buNone/>
            </a:pPr>
            <a:r>
              <a:rPr lang="sr-Latn-RS" sz="2400" dirty="0" smtClean="0"/>
              <a:t>2. </a:t>
            </a:r>
            <a:r>
              <a:rPr lang="en-US" sz="2400" dirty="0" smtClean="0"/>
              <a:t>P</a:t>
            </a:r>
            <a:r>
              <a:rPr lang="sr-Latn-RS" sz="2400" dirty="0" smtClean="0"/>
              <a:t>repiši reči pisanim slovima latinice. Zaokruži reči koe označavaju imena bića.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Explosion 2 5"/>
          <p:cNvSpPr/>
          <p:nvPr/>
        </p:nvSpPr>
        <p:spPr>
          <a:xfrm>
            <a:off x="1619672" y="3356992"/>
            <a:ext cx="5040560" cy="2592288"/>
          </a:xfrm>
          <a:prstGeom prst="irregularSeal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RS" dirty="0" smtClean="0"/>
          </a:p>
          <a:p>
            <a:pPr algn="ctr"/>
            <a:r>
              <a:rPr lang="sr-Latn-RS" dirty="0" smtClean="0"/>
              <a:t>mak        majka  koka</a:t>
            </a:r>
          </a:p>
          <a:p>
            <a:pPr algn="ctr"/>
            <a:r>
              <a:rPr lang="sr-Latn-RS" dirty="0" smtClean="0"/>
              <a:t>  kajak  Joka  kakao   jako</a:t>
            </a:r>
          </a:p>
          <a:p>
            <a:pPr algn="ctr"/>
            <a:r>
              <a:rPr lang="sr-Latn-R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4348" y="1285860"/>
            <a:ext cx="778674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 smtClean="0"/>
              <a:t>Kada sve napišeš, pročitaj reči i rečenice u latinici na  44. i 45. strani, a 46. stranu uradi. Slikaj i pošalji mi!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226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SRPSKI JEZIK  Danas je svečan dan jer počinjemo da učimo pisana slova latinice.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User</cp:lastModifiedBy>
  <cp:revision>29</cp:revision>
  <dcterms:created xsi:type="dcterms:W3CDTF">2014-03-02T13:58:39Z</dcterms:created>
  <dcterms:modified xsi:type="dcterms:W3CDTF">2020-04-09T18:20:38Z</dcterms:modified>
</cp:coreProperties>
</file>